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6" y="-4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25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09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413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63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70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1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65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53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46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22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414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627BA-558E-402D-B571-156507CF2847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FF60B-6C49-4FFF-AF38-C8772D752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ГРОЗОЗАЩИТА ЛИНИЙ ЭЛЕКТРОПЕРЕДАЧИ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79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Допустимое число отключений воздушных линий электропередачи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600200"/>
            <a:ext cx="5410944" cy="4525963"/>
          </a:xfrm>
        </p:spPr>
        <p:txBody>
          <a:bodyPr>
            <a:normAutofit fontScale="62500" lnSpcReduction="20000"/>
          </a:bodyPr>
          <a:lstStyle/>
          <a:p>
            <a:pPr hangingPunct="0"/>
            <a:r>
              <a:rPr lang="ru-RU" dirty="0"/>
              <a:t>Воздушная линия электропередачи (ВЛЭП) является самым протяженным элементом электрической системы. Это и наиболее распространенный элемент системы, который наиболее часто подвергается ударам молнии. Статистика </a:t>
            </a:r>
            <a:r>
              <a:rPr lang="ru-RU" dirty="0" smtClean="0"/>
              <a:t>аварии </a:t>
            </a:r>
            <a:r>
              <a:rPr lang="ru-RU" dirty="0"/>
              <a:t>в энергосистемах показывает, что 75-80 % аварийных отключений ВЛЭП  связаны с грозовыми отключениями.</a:t>
            </a:r>
          </a:p>
          <a:p>
            <a:pPr hangingPunct="0"/>
            <a:r>
              <a:rPr lang="ru-RU" dirty="0"/>
              <a:t>	Технико-экономический анализ показывает, что выполнить ВЛЭП абсолютно </a:t>
            </a:r>
            <a:r>
              <a:rPr lang="ru-RU" dirty="0" err="1"/>
              <a:t>грозозащищенной</a:t>
            </a:r>
            <a:r>
              <a:rPr lang="ru-RU" dirty="0"/>
              <a:t> нельзя. Приходится сознательно идти на то, что ВЛЭП какое-то ограниченное число раз в год будет отключаться. В задачу </a:t>
            </a:r>
            <a:r>
              <a:rPr lang="ru-RU" dirty="0" err="1"/>
              <a:t>грозозащиты</a:t>
            </a:r>
            <a:r>
              <a:rPr lang="ru-RU" dirty="0"/>
              <a:t> линий входит снижение до минимума числа грозовых отключений.</a:t>
            </a:r>
          </a:p>
          <a:p>
            <a:endParaRPr lang="ru-RU" dirty="0"/>
          </a:p>
        </p:txBody>
      </p:sp>
      <p:pic>
        <p:nvPicPr>
          <p:cNvPr id="1026" name="Picture 2" descr="https://moneymakerfactory.ru/Pics/verstka/img-721-15323757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68" y="1844824"/>
            <a:ext cx="302282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34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726" y="422753"/>
            <a:ext cx="8229600" cy="59585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Допустимое число отключений линии</a:t>
            </a:r>
            <a:r>
              <a:rPr lang="ru-RU" dirty="0"/>
              <a:t> в год  определяется из условий: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</a:t>
            </a:r>
            <a:r>
              <a:rPr lang="ru-RU" dirty="0"/>
              <a:t>) надежного </a:t>
            </a:r>
            <a:r>
              <a:rPr lang="ru-RU" dirty="0" smtClean="0"/>
              <a:t>электроснабжения потребителей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</a:t>
            </a:r>
            <a:r>
              <a:rPr lang="ru-RU" dirty="0"/>
              <a:t>) надежной работы выключателей, коммутирующих ВЛЭП и рассчитывается по </a:t>
            </a:r>
            <a:r>
              <a:rPr lang="ru-RU" dirty="0" smtClean="0"/>
              <a:t>формуле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ru-RU" dirty="0" smtClean="0"/>
              <a:t>         - </a:t>
            </a:r>
            <a:r>
              <a:rPr lang="ru-RU" dirty="0"/>
              <a:t>число допустимых перерывов в электроснабжении по линии в год ( </a:t>
            </a:r>
            <a:r>
              <a:rPr lang="ru-RU" dirty="0" smtClean="0"/>
              <a:t>            </a:t>
            </a:r>
            <a:r>
              <a:rPr lang="ru-RU" dirty="0" smtClean="0">
                <a:sym typeface="Symbol"/>
              </a:rPr>
              <a:t></a:t>
            </a:r>
            <a:r>
              <a:rPr lang="ru-RU" dirty="0"/>
              <a:t>0,1 при отсутствии резервирования  </a:t>
            </a:r>
            <a:r>
              <a:rPr lang="ru-RU" dirty="0" smtClean="0"/>
              <a:t>и              </a:t>
            </a:r>
            <a:r>
              <a:rPr lang="ru-RU" dirty="0">
                <a:sym typeface="Symbol"/>
              </a:rPr>
              <a:t></a:t>
            </a:r>
            <a:r>
              <a:rPr lang="ru-RU" dirty="0"/>
              <a:t>1 при наличии резервирования); </a:t>
            </a:r>
            <a:r>
              <a:rPr lang="ru-RU" dirty="0">
                <a:sym typeface="Symbol"/>
              </a:rPr>
              <a:t></a:t>
            </a:r>
            <a:r>
              <a:rPr lang="ru-RU" dirty="0"/>
              <a:t>- коэффициент успешности АПВ, равный 0,8-0,9 для линий 110 </a:t>
            </a:r>
            <a:r>
              <a:rPr lang="ru-RU" dirty="0" err="1"/>
              <a:t>кВ</a:t>
            </a:r>
            <a:r>
              <a:rPr lang="ru-RU" dirty="0"/>
              <a:t> и выше на металлических и железобетонных опорах.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310919"/>
              </p:ext>
            </p:extLst>
          </p:nvPr>
        </p:nvGraphicFramePr>
        <p:xfrm>
          <a:off x="2411760" y="2780928"/>
          <a:ext cx="3865792" cy="939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Формула" r:id="rId3" imgW="1790700" imgH="431800" progId="Equation.3">
                  <p:embed/>
                </p:oleObj>
              </mc:Choice>
              <mc:Fallback>
                <p:oleObj name="Формула" r:id="rId3" imgW="17907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780928"/>
                        <a:ext cx="3865792" cy="9390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499740"/>
              </p:ext>
            </p:extLst>
          </p:nvPr>
        </p:nvGraphicFramePr>
        <p:xfrm>
          <a:off x="1187624" y="3861048"/>
          <a:ext cx="646338" cy="404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Формула" r:id="rId5" imgW="368300" imgH="228600" progId="Equation.3">
                  <p:embed/>
                </p:oleObj>
              </mc:Choice>
              <mc:Fallback>
                <p:oleObj name="Формула" r:id="rId5" imgW="3683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861048"/>
                        <a:ext cx="646338" cy="404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6470141"/>
              </p:ext>
            </p:extLst>
          </p:nvPr>
        </p:nvGraphicFramePr>
        <p:xfrm>
          <a:off x="5796136" y="4293096"/>
          <a:ext cx="646113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Формула" r:id="rId7" imgW="368300" imgH="228600" progId="Equation.3">
                  <p:embed/>
                </p:oleObj>
              </mc:Choice>
              <mc:Fallback>
                <p:oleObj name="Формула" r:id="rId7" imgW="368300" imgH="22860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4293096"/>
                        <a:ext cx="646113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379159"/>
              </p:ext>
            </p:extLst>
          </p:nvPr>
        </p:nvGraphicFramePr>
        <p:xfrm>
          <a:off x="5220072" y="4653136"/>
          <a:ext cx="646113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Формула" r:id="rId8" imgW="368300" imgH="228600" progId="Equation.3">
                  <p:embed/>
                </p:oleObj>
              </mc:Choice>
              <mc:Fallback>
                <p:oleObj name="Формула" r:id="rId8" imgW="368300" imgH="22860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653136"/>
                        <a:ext cx="646113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804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7784" y="692696"/>
            <a:ext cx="6059016" cy="5433467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i="1" dirty="0"/>
              <a:t>Автоматическое повторное включение </a:t>
            </a:r>
            <a:r>
              <a:rPr lang="ru-RU" dirty="0"/>
              <a:t>(АПВ) может удержать линию в работе, так как случаи повреждения изоляции на опорах дугой достаточно редки. В этом случае грозовое поражение не будет сопровождаться перерывом в электроснабжении. При неуспешном АПВ произойдет полное отключение линии.</a:t>
            </a:r>
          </a:p>
          <a:p>
            <a:pPr hangingPunct="0"/>
            <a:r>
              <a:rPr lang="ru-RU" dirty="0"/>
              <a:t>	Следует отметить, что частое применение АПВ осложняет эксплуатацию выключателей, требующих в этом случае внеочередной ревизии. Исходя из этого, допускается иметь </a:t>
            </a:r>
            <a:r>
              <a:rPr lang="ru-RU" dirty="0" smtClean="0"/>
              <a:t>          =</a:t>
            </a:r>
            <a:r>
              <a:rPr lang="ru-RU" dirty="0"/>
              <a:t>1-4 в зависимости от типа выключателей. Для особо важных линий это число отключений должно быть уменьшено.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512991"/>
              </p:ext>
            </p:extLst>
          </p:nvPr>
        </p:nvGraphicFramePr>
        <p:xfrm>
          <a:off x="4644008" y="4509120"/>
          <a:ext cx="646112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3" imgW="368300" imgH="228600" progId="Equation.3">
                  <p:embed/>
                </p:oleObj>
              </mc:Choice>
              <mc:Fallback>
                <p:oleObj name="Формула" r:id="rId3" imgW="368300" imgH="228600" progId="Equation.3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509120"/>
                        <a:ext cx="646112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4" descr="https://st26.stpulscen.ru/images/product/232/511/266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2125017" cy="413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81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Ожидаемое число грозовых отключений линии.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Ожидаемое число грозовых отключений линии в первую очередь определяется интенсивностью грозовой деятельности в районе прохождения трассы линии. Ориентируясь на средние цифры, принято считать, что на 1км земной поверхности за один грозовой час приходится 0,067 удара молнии. С учетом того, что линия собирает на себя все удары с полосы шириной 6</a:t>
            </a:r>
            <a:r>
              <a:rPr lang="ru-RU" i="1" dirty="0"/>
              <a:t>h</a:t>
            </a:r>
            <a:r>
              <a:rPr lang="ru-RU" dirty="0"/>
              <a:t> (</a:t>
            </a:r>
            <a:r>
              <a:rPr lang="ru-RU" i="1" dirty="0"/>
              <a:t>h</a:t>
            </a:r>
            <a:r>
              <a:rPr lang="ru-RU" dirty="0"/>
              <a:t>- средняя высота подвеса провода или троса), число </a:t>
            </a:r>
            <a:r>
              <a:rPr lang="ru-RU" i="1" dirty="0"/>
              <a:t>N</a:t>
            </a:r>
            <a:r>
              <a:rPr lang="ru-RU" dirty="0"/>
              <a:t> поражений молнией линии длиной </a:t>
            </a:r>
            <a:r>
              <a:rPr lang="ru-RU" i="1" dirty="0"/>
              <a:t> l</a:t>
            </a:r>
            <a:r>
              <a:rPr lang="ru-RU" dirty="0"/>
              <a:t> за год равно </a:t>
            </a:r>
            <a:endParaRPr lang="ru-RU" dirty="0" smtClean="0"/>
          </a:p>
          <a:p>
            <a:endParaRPr lang="ru-RU" dirty="0"/>
          </a:p>
          <a:p>
            <a:pPr algn="ctr"/>
            <a:r>
              <a:rPr lang="ru-RU" i="1" dirty="0"/>
              <a:t>N=</a:t>
            </a:r>
            <a:r>
              <a:rPr lang="ru-RU" dirty="0"/>
              <a:t>0,067</a:t>
            </a:r>
            <a:r>
              <a:rPr lang="ru-RU" dirty="0">
                <a:sym typeface="Symbol"/>
              </a:rPr>
              <a:t></a:t>
            </a:r>
            <a:r>
              <a:rPr lang="ru-RU" i="1" dirty="0"/>
              <a:t> n </a:t>
            </a:r>
            <a:r>
              <a:rPr lang="ru-RU" dirty="0"/>
              <a:t> </a:t>
            </a:r>
            <a:r>
              <a:rPr lang="ru-RU" dirty="0">
                <a:sym typeface="Symbol"/>
              </a:rPr>
              <a:t></a:t>
            </a:r>
            <a:r>
              <a:rPr lang="ru-RU" dirty="0"/>
              <a:t>6</a:t>
            </a:r>
            <a:r>
              <a:rPr lang="ru-RU" i="1" dirty="0"/>
              <a:t>h</a:t>
            </a:r>
            <a:r>
              <a:rPr lang="ru-RU" i="1" dirty="0">
                <a:sym typeface="Symbol"/>
              </a:rPr>
              <a:t></a:t>
            </a:r>
            <a:r>
              <a:rPr lang="ru-RU" i="1" dirty="0"/>
              <a:t> l</a:t>
            </a:r>
            <a:r>
              <a:rPr lang="ru-RU" dirty="0"/>
              <a:t> </a:t>
            </a:r>
            <a:r>
              <a:rPr lang="ru-RU" dirty="0">
                <a:sym typeface="Symbol"/>
              </a:rPr>
              <a:t></a:t>
            </a:r>
            <a:r>
              <a:rPr lang="ru-RU" dirty="0" smtClean="0"/>
              <a:t>10</a:t>
            </a:r>
            <a:r>
              <a:rPr lang="ru-RU" baseline="30000" dirty="0" smtClean="0"/>
              <a:t>-3</a:t>
            </a:r>
            <a:r>
              <a:rPr lang="ru-RU" dirty="0" smtClean="0"/>
              <a:t> 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endParaRPr lang="ru-RU" dirty="0"/>
          </a:p>
          <a:p>
            <a:r>
              <a:rPr lang="ru-RU" dirty="0"/>
              <a:t>где  </a:t>
            </a:r>
            <a:r>
              <a:rPr lang="ru-RU" i="1" dirty="0"/>
              <a:t>n -</a:t>
            </a:r>
            <a:r>
              <a:rPr lang="ru-RU" dirty="0"/>
              <a:t> число грозовых часов в году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69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Число перекрытий изоляции ВЛЭП определяется по </a:t>
            </a:r>
            <a:r>
              <a:rPr lang="ru-RU" dirty="0" smtClean="0"/>
              <a:t>формуле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hangingPunct="0">
              <a:buNone/>
            </a:pPr>
            <a:r>
              <a:rPr lang="ru-RU" dirty="0"/>
              <a:t>где </a:t>
            </a:r>
            <a:r>
              <a:rPr lang="ru-RU" dirty="0" smtClean="0"/>
              <a:t>         - </a:t>
            </a:r>
            <a:r>
              <a:rPr lang="ru-RU" dirty="0"/>
              <a:t>вероятность перекрытия изоляции линии при данном токе молнии.</a:t>
            </a:r>
          </a:p>
          <a:p>
            <a:pPr marL="0" indent="0" hangingPunct="0">
              <a:buNone/>
            </a:pPr>
            <a:r>
              <a:rPr lang="ru-RU" dirty="0"/>
              <a:t>	Не всякое импульсное перекрытие изоляции сопровождается отключением линии, так как для отключения необходим переход импульсной дуги в силовую. Вероятность перехода зависит от многих факторов, и в инженерных расчетах ее принято определять через градиент рабочего напряжения вдоль пути перекрытия , </a:t>
            </a:r>
            <a:r>
              <a:rPr lang="ru-RU" dirty="0" smtClean="0"/>
              <a:t>                        </a:t>
            </a:r>
            <a:r>
              <a:rPr lang="ru-RU" dirty="0" err="1" smtClean="0"/>
              <a:t>кВ</a:t>
            </a:r>
            <a:r>
              <a:rPr lang="ru-RU" dirty="0" smtClean="0"/>
              <a:t>/м</a:t>
            </a:r>
            <a:r>
              <a:rPr lang="ru-RU" dirty="0"/>
              <a:t>. Для линий на деревянных опорах с длинными воздушными промежутками вероятность перехода в импульсную дугу </a:t>
            </a:r>
            <a:r>
              <a:rPr lang="ru-RU" dirty="0">
                <a:sym typeface="Symbol"/>
              </a:rPr>
              <a:t></a:t>
            </a:r>
            <a:r>
              <a:rPr lang="ru-RU" dirty="0"/>
              <a:t> определяется по формуле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997063"/>
              </p:ext>
            </p:extLst>
          </p:nvPr>
        </p:nvGraphicFramePr>
        <p:xfrm>
          <a:off x="3275856" y="1556792"/>
          <a:ext cx="2016224" cy="383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Формула" r:id="rId3" imgW="1040948" imgH="203112" progId="Equation.3">
                  <p:embed/>
                </p:oleObj>
              </mc:Choice>
              <mc:Fallback>
                <p:oleObj name="Формула" r:id="rId3" imgW="1040948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556792"/>
                        <a:ext cx="2016224" cy="3830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134876"/>
              </p:ext>
            </p:extLst>
          </p:nvPr>
        </p:nvGraphicFramePr>
        <p:xfrm>
          <a:off x="1115616" y="2132856"/>
          <a:ext cx="576064" cy="356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Формула" r:id="rId5" imgW="317225" imgH="203024" progId="Equation.3">
                  <p:embed/>
                </p:oleObj>
              </mc:Choice>
              <mc:Fallback>
                <p:oleObj name="Формула" r:id="rId5" imgW="317225" imgH="20302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132856"/>
                        <a:ext cx="576064" cy="3564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53117"/>
              </p:ext>
            </p:extLst>
          </p:nvPr>
        </p:nvGraphicFramePr>
        <p:xfrm>
          <a:off x="2987824" y="4725144"/>
          <a:ext cx="1813632" cy="342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Формула" r:id="rId7" imgW="1054100" imgH="203200" progId="Equation.3">
                  <p:embed/>
                </p:oleObj>
              </mc:Choice>
              <mc:Fallback>
                <p:oleObj name="Формула" r:id="rId7" imgW="1054100" imgH="203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725144"/>
                        <a:ext cx="1813632" cy="3424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7286550"/>
              </p:ext>
            </p:extLst>
          </p:nvPr>
        </p:nvGraphicFramePr>
        <p:xfrm>
          <a:off x="4211960" y="5589240"/>
          <a:ext cx="2271923" cy="372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Формула" r:id="rId9" imgW="1397000" imgH="228600" progId="Equation.3">
                  <p:embed/>
                </p:oleObj>
              </mc:Choice>
              <mc:Fallback>
                <p:oleObj name="Формула" r:id="rId9" imgW="13970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5589240"/>
                        <a:ext cx="2271923" cy="3726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3561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Для уменьшения числа грозовых отключений линии можно: либо уменьшить вероятность перекрытия изоляции при ударах молнии, что обычно достигается на ВЛЭП с металлическими опорами подвеской тросовых молниеотводов и обеспечением малого импульсного сопротивления заземления опор и тросов, либо удлинять путь перекрытия с малым градиентом рабочего напряжения, что снижает коэффициент </a:t>
            </a:r>
            <a:r>
              <a:rPr lang="ru-RU" dirty="0">
                <a:sym typeface="Symbol"/>
              </a:rPr>
              <a:t></a:t>
            </a:r>
            <a:r>
              <a:rPr lang="ru-RU" dirty="0"/>
              <a:t> перехода импульсной дуги в силовую. Последнее реализуется на ВЛЭП с деревянными опорами.</a:t>
            </a:r>
          </a:p>
        </p:txBody>
      </p:sp>
    </p:spTree>
    <p:extLst>
      <p:ext uri="{BB962C8B-B14F-4D97-AF65-F5344CB8AC3E}">
        <p14:creationId xmlns:p14="http://schemas.microsoft.com/office/powerpoint/2010/main" val="220541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Для защиты высоковольтных линий электропередачи от разрушительного воздействия атмосферных перенапряжений (разрядов молний), над проводами линий подвешивают специальные </a:t>
            </a:r>
            <a:r>
              <a:rPr lang="ru-RU" i="1" dirty="0"/>
              <a:t>грозозащитные тросы</a:t>
            </a:r>
            <a:r>
              <a:rPr lang="ru-RU" dirty="0"/>
              <a:t>.</a:t>
            </a:r>
          </a:p>
          <a:p>
            <a:r>
              <a:rPr lang="ru-RU" dirty="0"/>
              <a:t>Данные тросы служат своего рода протяженными молниеотводами, количество которых зависит от нескольких факторов: от класса напряжения линии, от сопротивления окружающего опору грунта, от места установки опоры и от количества подвешенных на ней проводов. В зависимости от расстояния между тросом и ближайшим защищаемым проводом (в зависимости от так называемого угла защиты), вычисляют и соответствующую высоту подвеса троса на опоре.</a:t>
            </a:r>
          </a:p>
          <a:p>
            <a:r>
              <a:rPr lang="ru-RU" dirty="0"/>
              <a:t>Если напряжение высоковольтной линии находится в диапазоне от 110 до 220 </a:t>
            </a:r>
            <a:r>
              <a:rPr lang="ru-RU" dirty="0" err="1"/>
              <a:t>кВ</a:t>
            </a:r>
            <a:r>
              <a:rPr lang="ru-RU" dirty="0"/>
              <a:t>, при этом опоры на линии деревянные, либо напряжение на линии составляет 35 </a:t>
            </a:r>
            <a:r>
              <a:rPr lang="ru-RU" dirty="0" err="1"/>
              <a:t>кВ</a:t>
            </a:r>
            <a:r>
              <a:rPr lang="ru-RU" dirty="0"/>
              <a:t>, независимо от типа опор, то грозозащитные тросы устанавливают лишь на подходах к подстанциям. На линиях со стальными либо железобетонными опорами, напряжение на которых от 110 </a:t>
            </a:r>
            <a:r>
              <a:rPr lang="ru-RU" dirty="0" err="1"/>
              <a:t>кВ</a:t>
            </a:r>
            <a:r>
              <a:rPr lang="ru-RU" dirty="0"/>
              <a:t> и более, стальные тросы подвешивают вдоль всей линии.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889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3"/>
            <a:ext cx="8219256" cy="424847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качестве материала троса используется либо сталь, либо алюминий и сталь (алюминиевый провод со стальным сердечником). Типичный грозозащитный трос изготовлен из стальных оцинкованных проволочек, а его поперечное сечение составляет от 50 до 70 мм. Когда такой трос подвешен на изоляторах, в момент разряда молнии ее ток направляется в землю через установленный на изоляторе искровой промежуток.</a:t>
            </a:r>
          </a:p>
          <a:p>
            <a:r>
              <a:rPr lang="ru-RU" dirty="0"/>
              <a:t>В былые времена любой защитный трос всюду глухо заземлялся на каждой из опор, в результате возникали существенные потери электроэнергии, особенно заметно это было на линиях сверхвысоких напряжений. Заземление защитных тросов сегодня выполняется не только через опоры, но и, как отмечалось выше, через искровые промежутки.</a:t>
            </a:r>
          </a:p>
          <a:p>
            <a:endParaRPr lang="ru-RU" dirty="0"/>
          </a:p>
        </p:txBody>
      </p:sp>
      <p:pic>
        <p:nvPicPr>
          <p:cNvPr id="4" name="Рисунок 3" descr="Стальной грозозащитный трос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5816" y="4725144"/>
            <a:ext cx="3312368" cy="1065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3908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Допустимое число отключений воздушных линий электропередачи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определить ожидаемое число грозовых отключений линии, пути уменьшения числа грозовых отключении линии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Грозозащитные тросы, назначение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700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647</Words>
  <Application>Microsoft Office PowerPoint</Application>
  <PresentationFormat>Экран (4:3)</PresentationFormat>
  <Paragraphs>35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Microsoft Equation 3.0</vt:lpstr>
      <vt:lpstr>ГРОЗОЗАЩИТА ЛИНИЙ ЭЛЕКТРОПЕРЕДАЧИ </vt:lpstr>
      <vt:lpstr>Допустимое число отключений воздушных линий электропередачи</vt:lpstr>
      <vt:lpstr>Презентация PowerPoint</vt:lpstr>
      <vt:lpstr>Презентация PowerPoint</vt:lpstr>
      <vt:lpstr>Ожидаемое число грозовых отключений линии.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ГРОЗОЗАЩИТА ЛИНИЙ ЭЛЕКТРОПЕРЕДАЧИ </dc:title>
  <dc:creator>ASUS</dc:creator>
  <cp:lastModifiedBy>ASUS</cp:lastModifiedBy>
  <cp:revision>3</cp:revision>
  <dcterms:created xsi:type="dcterms:W3CDTF">2021-10-01T17:38:20Z</dcterms:created>
  <dcterms:modified xsi:type="dcterms:W3CDTF">2021-10-01T17:58:59Z</dcterms:modified>
</cp:coreProperties>
</file>